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6" d="100"/>
          <a:sy n="66" d="100"/>
        </p:scale>
        <p:origin x="72"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6AA0714-5AD8-428C-AB6D-5F1A5E8DA7B6}"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3232217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AA0714-5AD8-428C-AB6D-5F1A5E8DA7B6}"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2053937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AA0714-5AD8-428C-AB6D-5F1A5E8DA7B6}"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2278656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361750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AA0714-5AD8-428C-AB6D-5F1A5E8DA7B6}"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985805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AA0714-5AD8-428C-AB6D-5F1A5E8DA7B6}"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94273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6AA0714-5AD8-428C-AB6D-5F1A5E8DA7B6}"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337455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6AA0714-5AD8-428C-AB6D-5F1A5E8DA7B6}" type="datetimeFigureOut">
              <a:rPr lang="vi-VN" smtClean="0"/>
              <a:t>16/01/2022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257070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6AA0714-5AD8-428C-AB6D-5F1A5E8DA7B6}" type="datetimeFigureOut">
              <a:rPr lang="vi-VN" smtClean="0"/>
              <a:t>16/01/2022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4045957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AA0714-5AD8-428C-AB6D-5F1A5E8DA7B6}" type="datetimeFigureOut">
              <a:rPr lang="vi-VN" smtClean="0"/>
              <a:t>16/01/2022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2745069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AA0714-5AD8-428C-AB6D-5F1A5E8DA7B6}"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308327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AA0714-5AD8-428C-AB6D-5F1A5E8DA7B6}"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1724A80-B06D-44B5-8787-0BA0DBA59012}" type="slidenum">
              <a:rPr lang="vi-VN" smtClean="0"/>
              <a:t>‹#›</a:t>
            </a:fld>
            <a:endParaRPr lang="vi-VN"/>
          </a:p>
        </p:txBody>
      </p:sp>
    </p:spTree>
    <p:extLst>
      <p:ext uri="{BB962C8B-B14F-4D97-AF65-F5344CB8AC3E}">
        <p14:creationId xmlns:p14="http://schemas.microsoft.com/office/powerpoint/2010/main" val="458592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A0714-5AD8-428C-AB6D-5F1A5E8DA7B6}" type="datetimeFigureOut">
              <a:rPr lang="vi-VN" smtClean="0"/>
              <a:t>16/01/2022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24A80-B06D-44B5-8787-0BA0DBA59012}" type="slidenum">
              <a:rPr lang="vi-VN" smtClean="0"/>
              <a:t>‹#›</a:t>
            </a:fld>
            <a:endParaRPr lang="vi-VN"/>
          </a:p>
        </p:txBody>
      </p:sp>
    </p:spTree>
    <p:extLst>
      <p:ext uri="{BB962C8B-B14F-4D97-AF65-F5344CB8AC3E}">
        <p14:creationId xmlns:p14="http://schemas.microsoft.com/office/powerpoint/2010/main" val="49302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466520" y="916102"/>
            <a:ext cx="11202647" cy="1328023"/>
          </a:xfrm>
          <a:prstGeom prst="roundRect">
            <a:avLst/>
          </a:prstGeom>
          <a:noFill/>
          <a:ln>
            <a:solidFill>
              <a:srgbClr val="0070C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1: Một đoạn dây dẫn thẳng AB được đặt ở gần đầu M của một cuộn dây dòng điện chạy qua như hình 30.1 SBT. Khi cho dòng điện chạy qua dây dẫn AB theo chiều từ A đến B thì lực điện từ tác dụng lên AB có:</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638327" y="3708681"/>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1026" name="Picture 2"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1685" y="2454548"/>
            <a:ext cx="2269123" cy="199643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1483492" y="2323686"/>
            <a:ext cx="774174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endParaRPr kumimoji="0" lang="en-US" altLang="en-US" sz="24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endParaRPr kumimoji="0" lang="en-US" altLang="en-US" sz="24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song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song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trục</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cuộn</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M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cuộn</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dây</a:t>
            </a:r>
            <a:endParaRPr kumimoji="0" lang="en-US" altLang="en-US" sz="24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 Phương song song với trục của cuộn dây, chiều hướng tới đầu M của cuộn </a:t>
            </a:r>
            <a:r>
              <a:rPr kumimoji="0" lang="en-US" altLang="en-US" sz="24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dây</a:t>
            </a:r>
            <a:endParaRPr kumimoji="0" lang="en-US" altLang="en-US" sz="24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cxnSp>
        <p:nvCxnSpPr>
          <p:cNvPr id="6" name="Straight Arrow Connector 5"/>
          <p:cNvCxnSpPr/>
          <p:nvPr/>
        </p:nvCxnSpPr>
        <p:spPr>
          <a:xfrm>
            <a:off x="10192871" y="3735575"/>
            <a:ext cx="0" cy="7423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416257" y="2979627"/>
            <a:ext cx="463834" cy="47313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135168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90144" y="963000"/>
            <a:ext cx="11147432" cy="1328023"/>
          </a:xfrm>
          <a:prstGeom prst="roundRect">
            <a:avLst/>
          </a:prstGeom>
          <a:no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2400" b="1" i="1" dirty="0">
                <a:latin typeface="Times New Roman" panose="02020603050405020304" pitchFamily="18" charset="0"/>
                <a:cs typeface="Times New Roman" panose="02020603050405020304" pitchFamily="18" charset="0"/>
              </a:rPr>
              <a:t>Bài 2: Một đoạn dây dẫn thẳng AB được đặt ở gần đầu của thanh nam châm thẳng (hình 30.2 SBT). Hãy biểu diễn lực điện từ tác dụng lên dây dẫn biết rằng dòng điện chạy qua dây dẫn có chiều từ B đến A.</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893283" y="3343821"/>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5042647" y="3161371"/>
            <a:ext cx="3160059" cy="2266285"/>
          </a:xfrm>
          <a:prstGeom prst="rect">
            <a:avLst/>
          </a:prstGeom>
          <a:noFill/>
          <a:ln>
            <a:noFill/>
          </a:ln>
        </p:spPr>
      </p:pic>
      <p:sp>
        <p:nvSpPr>
          <p:cNvPr id="11"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4" name="Rectangle 3"/>
          <p:cNvSpPr/>
          <p:nvPr/>
        </p:nvSpPr>
        <p:spPr>
          <a:xfrm>
            <a:off x="5801068" y="2317851"/>
            <a:ext cx="1137615" cy="461665"/>
          </a:xfrm>
          <a:prstGeom prst="rect">
            <a:avLst/>
          </a:prstGeom>
        </p:spPr>
        <p:txBody>
          <a:bodyPr wrap="square">
            <a:spAutoFit/>
          </a:bodyPr>
          <a:lstStyle/>
          <a:p>
            <a:r>
              <a:rPr lang="en-US" altLang="en-US"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Giải</a:t>
            </a:r>
            <a:r>
              <a:rPr lang="en-US" alt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vi-VN" sz="2400" dirty="0">
              <a:solidFill>
                <a:srgbClr val="FF0000"/>
              </a:solidFill>
            </a:endParaRPr>
          </a:p>
        </p:txBody>
      </p:sp>
      <p:cxnSp>
        <p:nvCxnSpPr>
          <p:cNvPr id="6" name="Straight Arrow Connector 5"/>
          <p:cNvCxnSpPr/>
          <p:nvPr/>
        </p:nvCxnSpPr>
        <p:spPr>
          <a:xfrm>
            <a:off x="5432612" y="4294513"/>
            <a:ext cx="531248" cy="29093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8" name="TextBox 7"/>
              <p:cNvSpPr txBox="1"/>
              <p:nvPr/>
            </p:nvSpPr>
            <p:spPr>
              <a:xfrm>
                <a:off x="5752112" y="4476260"/>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8" name="TextBox 7"/>
              <p:cNvSpPr txBox="1">
                <a:spLocks noRot="1" noChangeAspect="1" noMove="1" noResize="1" noEditPoints="1" noAdjustHandles="1" noChangeArrowheads="1" noChangeShapeType="1" noTextEdit="1"/>
              </p:cNvSpPr>
              <p:nvPr/>
            </p:nvSpPr>
            <p:spPr>
              <a:xfrm>
                <a:off x="5752112" y="4476260"/>
                <a:ext cx="665540" cy="575479"/>
              </a:xfrm>
              <a:prstGeom prst="rect">
                <a:avLst/>
              </a:prstGeom>
              <a:blipFill>
                <a:blip r:embed="rId3"/>
                <a:stretch>
                  <a:fillRect/>
                </a:stretch>
              </a:blipFill>
            </p:spPr>
            <p:txBody>
              <a:bodyPr/>
              <a:lstStyle/>
              <a:p>
                <a:r>
                  <a:rPr lang="vi-VN">
                    <a:noFill/>
                  </a:rPr>
                  <a:t> </a:t>
                </a:r>
              </a:p>
            </p:txBody>
          </p:sp>
        </mc:Fallback>
      </mc:AlternateContent>
    </p:spTree>
    <p:extLst>
      <p:ext uri="{BB962C8B-B14F-4D97-AF65-F5344CB8AC3E}">
        <p14:creationId xmlns:p14="http://schemas.microsoft.com/office/powerpoint/2010/main" val="1225549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566490" y="955852"/>
            <a:ext cx="10919129" cy="1736646"/>
          </a:xfrm>
          <a:prstGeom prst="roundRect">
            <a:avLst/>
          </a:prstGeom>
          <a:no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a:latin typeface="Times New Roman" panose="02020603050405020304" pitchFamily="18" charset="0"/>
                <a:cs typeface="Times New Roman" panose="02020603050405020304" pitchFamily="18" charset="0"/>
              </a:rPr>
              <a:t>Bài 3:</a:t>
            </a:r>
            <a:r>
              <a:rPr lang="en-US" sz="2400">
                <a:latin typeface="Times New Roman" panose="02020603050405020304" pitchFamily="18" charset="0"/>
                <a:cs typeface="Times New Roman" panose="02020603050405020304" pitchFamily="18" charset="0"/>
              </a:rPr>
              <a:t> Khung dây dẫn AB được móc vào một lực kế nhẹ và được đặt sao cho đoạn BC nằm lọt vào khoảng giữa hai cực của một nam châm hình chữ U (hình 30.3 SBT). Số chỉ của lực kế sẽ thay đổi như thế nào khi cho dòng điện chạy qua khung dây theo chiều ABCD?</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07773" y="3088918"/>
            <a:ext cx="3433968" cy="2746012"/>
          </a:xfrm>
          <a:prstGeom prst="rect">
            <a:avLst/>
          </a:prstGeom>
          <a:noFill/>
          <a:ln>
            <a:noFill/>
          </a:ln>
        </p:spPr>
      </p:pic>
      <p:sp>
        <p:nvSpPr>
          <p:cNvPr id="2" name="Rectangle 2"/>
          <p:cNvSpPr>
            <a:spLocks noChangeArrowheads="1"/>
          </p:cNvSpPr>
          <p:nvPr/>
        </p:nvSpPr>
        <p:spPr bwMode="auto">
          <a:xfrm>
            <a:off x="864561" y="3157274"/>
            <a:ext cx="642374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Áp </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dụng quy tắc bàn tay trái, ta xác định được chiều lực từ tác dụng lên dây BC có phương thẳng đứng, chiều hướng xuống dưới như hình vẽ.</a:t>
            </a:r>
            <a:endParaRPr kumimoji="0" lang="en-US" altLang="en-US" sz="2400" b="1"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altLang="en-US" sz="2400" b="1"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ABCD</a:t>
            </a:r>
            <a:endParaRPr kumimoji="0" lang="en-US" altLang="en-US" sz="2400" b="1"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5783294" y="2695609"/>
            <a:ext cx="1137615" cy="461665"/>
          </a:xfrm>
          <a:prstGeom prst="rect">
            <a:avLst/>
          </a:prstGeom>
        </p:spPr>
        <p:txBody>
          <a:bodyPr wrap="square">
            <a:spAutoFit/>
          </a:bodyPr>
          <a:lstStyle/>
          <a:p>
            <a:r>
              <a:rPr lang="en-US" altLang="en-US"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Giải</a:t>
            </a:r>
            <a:r>
              <a:rPr lang="en-US" alt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vi-VN" sz="2400" dirty="0">
              <a:solidFill>
                <a:srgbClr val="FF0000"/>
              </a:solidFill>
            </a:endParaRPr>
          </a:p>
        </p:txBody>
      </p:sp>
      <p:cxnSp>
        <p:nvCxnSpPr>
          <p:cNvPr id="5" name="Straight Arrow Connector 4"/>
          <p:cNvCxnSpPr/>
          <p:nvPr/>
        </p:nvCxnSpPr>
        <p:spPr>
          <a:xfrm>
            <a:off x="10192871" y="4598894"/>
            <a:ext cx="0" cy="4572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4" name="TextBox 13"/>
              <p:cNvSpPr txBox="1"/>
              <p:nvPr/>
            </p:nvSpPr>
            <p:spPr>
              <a:xfrm>
                <a:off x="10024470" y="4958648"/>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14" name="TextBox 13"/>
              <p:cNvSpPr txBox="1">
                <a:spLocks noRot="1" noChangeAspect="1" noMove="1" noResize="1" noEditPoints="1" noAdjustHandles="1" noChangeArrowheads="1" noChangeShapeType="1" noTextEdit="1"/>
              </p:cNvSpPr>
              <p:nvPr/>
            </p:nvSpPr>
            <p:spPr>
              <a:xfrm>
                <a:off x="10024470" y="4958648"/>
                <a:ext cx="665540" cy="575479"/>
              </a:xfrm>
              <a:prstGeom prst="rect">
                <a:avLst/>
              </a:prstGeom>
              <a:blipFill>
                <a:blip r:embed="rId3"/>
                <a:stretch>
                  <a:fillRect/>
                </a:stretch>
              </a:blipFill>
            </p:spPr>
            <p:txBody>
              <a:bodyPr/>
              <a:lstStyle/>
              <a:p>
                <a:r>
                  <a:rPr lang="vi-VN">
                    <a:noFill/>
                  </a:rPr>
                  <a:t> </a:t>
                </a:r>
              </a:p>
            </p:txBody>
          </p:sp>
        </mc:Fallback>
      </mc:AlternateContent>
      <p:cxnSp>
        <p:nvCxnSpPr>
          <p:cNvPr id="8" name="Straight Arrow Connector 7"/>
          <p:cNvCxnSpPr/>
          <p:nvPr/>
        </p:nvCxnSpPr>
        <p:spPr>
          <a:xfrm>
            <a:off x="9367774" y="4598894"/>
            <a:ext cx="201141"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34613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fade">
                                      <p:cBhvr>
                                        <p:cTn id="22" dur="500"/>
                                        <p:tgtEl>
                                          <p:spTgt spid="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fade">
                                      <p:cBhvr>
                                        <p:cTn id="2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638327" y="1023932"/>
            <a:ext cx="10856987" cy="1736646"/>
          </a:xfrm>
          <a:prstGeom prst="roundRect">
            <a:avLst/>
          </a:prstGeom>
          <a:no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a:latin typeface="Times New Roman" panose="02020603050405020304" pitchFamily="18" charset="0"/>
                <a:cs typeface="Times New Roman" panose="02020603050405020304" pitchFamily="18" charset="0"/>
              </a:rPr>
              <a:t>Bài 4: Một nam châm hình chữ U và 1 dây dẫn thẳng được bố trí như hình 30.4 a, b, c, d. Dòng điện trong dòng điện cho phương vuông góc với mặt phẳng trang giấy, chiều đi từ phía trước ra phía sau trang giấy. Hỏi trường hợp nào lực điện từ tác dụng vào dây dẫn hướng thẳng đứng lên trên?</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638327" y="370210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rotWithShape="1">
          <a:blip r:embed="rId2" cstate="print">
            <a:extLst>
              <a:ext uri="{28A0092B-C50C-407E-A947-70E740481C1C}">
                <a14:useLocalDpi xmlns:a14="http://schemas.microsoft.com/office/drawing/2010/main" val="0"/>
              </a:ext>
            </a:extLst>
          </a:blip>
          <a:srcRect l="1" r="1471" b="53665"/>
          <a:stretch/>
        </p:blipFill>
        <p:spPr bwMode="auto">
          <a:xfrm>
            <a:off x="638328" y="3517815"/>
            <a:ext cx="4993216" cy="2520128"/>
          </a:xfrm>
          <a:prstGeom prst="rect">
            <a:avLst/>
          </a:prstGeom>
          <a:noFill/>
          <a:ln>
            <a:noFill/>
          </a:ln>
        </p:spPr>
      </p:pic>
      <p:sp>
        <p:nvSpPr>
          <p:cNvPr id="11"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5529445" y="2769673"/>
            <a:ext cx="1137615" cy="461665"/>
          </a:xfrm>
          <a:prstGeom prst="rect">
            <a:avLst/>
          </a:prstGeom>
        </p:spPr>
        <p:txBody>
          <a:bodyPr wrap="square">
            <a:spAutoFit/>
          </a:bodyPr>
          <a:lstStyle/>
          <a:p>
            <a:r>
              <a:rPr lang="en-US" altLang="en-US"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Giải</a:t>
            </a:r>
            <a:r>
              <a:rPr lang="en-US" alt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vi-VN" sz="2400" dirty="0">
              <a:solidFill>
                <a:srgbClr val="FF0000"/>
              </a:solidFill>
            </a:endParaRPr>
          </a:p>
        </p:txBody>
      </p:sp>
      <p:pic>
        <p:nvPicPr>
          <p:cNvPr id="13" name="Picture 12" descr="Giải SBT Vật Lí 9 | Giải bài tập Sách bài tập Vật Lí 9"/>
          <p:cNvPicPr/>
          <p:nvPr/>
        </p:nvPicPr>
        <p:blipFill rotWithShape="1">
          <a:blip r:embed="rId2" cstate="print">
            <a:extLst>
              <a:ext uri="{28A0092B-C50C-407E-A947-70E740481C1C}">
                <a14:useLocalDpi xmlns:a14="http://schemas.microsoft.com/office/drawing/2010/main" val="0"/>
              </a:ext>
            </a:extLst>
          </a:blip>
          <a:srcRect t="45899" b="653"/>
          <a:stretch/>
        </p:blipFill>
        <p:spPr bwMode="auto">
          <a:xfrm>
            <a:off x="6160701" y="3517815"/>
            <a:ext cx="5067751" cy="2955556"/>
          </a:xfrm>
          <a:prstGeom prst="rect">
            <a:avLst/>
          </a:prstGeom>
          <a:noFill/>
          <a:ln>
            <a:noFill/>
          </a:ln>
        </p:spPr>
      </p:pic>
      <p:cxnSp>
        <p:nvCxnSpPr>
          <p:cNvPr id="16" name="Straight Arrow Connector 15"/>
          <p:cNvCxnSpPr/>
          <p:nvPr/>
        </p:nvCxnSpPr>
        <p:spPr>
          <a:xfrm>
            <a:off x="1658471" y="4025265"/>
            <a:ext cx="0" cy="4572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7" name="TextBox 16"/>
              <p:cNvSpPr txBox="1"/>
              <p:nvPr/>
            </p:nvSpPr>
            <p:spPr>
              <a:xfrm>
                <a:off x="1325701" y="4490139"/>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17" name="TextBox 16"/>
              <p:cNvSpPr txBox="1">
                <a:spLocks noRot="1" noChangeAspect="1" noMove="1" noResize="1" noEditPoints="1" noAdjustHandles="1" noChangeArrowheads="1" noChangeShapeType="1" noTextEdit="1"/>
              </p:cNvSpPr>
              <p:nvPr/>
            </p:nvSpPr>
            <p:spPr>
              <a:xfrm>
                <a:off x="1325701" y="4490139"/>
                <a:ext cx="665540" cy="575479"/>
              </a:xfrm>
              <a:prstGeom prst="rect">
                <a:avLst/>
              </a:prstGeom>
              <a:blipFill>
                <a:blip r:embed="rId3"/>
                <a:stretch>
                  <a:fillRect/>
                </a:stretch>
              </a:blipFill>
            </p:spPr>
            <p:txBody>
              <a:bodyPr/>
              <a:lstStyle/>
              <a:p>
                <a:r>
                  <a:rPr lang="vi-VN">
                    <a:noFill/>
                  </a:rPr>
                  <a:t> </a:t>
                </a:r>
              </a:p>
            </p:txBody>
          </p:sp>
        </mc:Fallback>
      </mc:AlternateContent>
      <p:cxnSp>
        <p:nvCxnSpPr>
          <p:cNvPr id="18" name="Straight Arrow Connector 17"/>
          <p:cNvCxnSpPr/>
          <p:nvPr/>
        </p:nvCxnSpPr>
        <p:spPr>
          <a:xfrm flipV="1">
            <a:off x="4285557" y="3577457"/>
            <a:ext cx="0" cy="44780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0" name="TextBox 19"/>
              <p:cNvSpPr txBox="1"/>
              <p:nvPr/>
            </p:nvSpPr>
            <p:spPr>
              <a:xfrm>
                <a:off x="3952787" y="3067148"/>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20" name="TextBox 19"/>
              <p:cNvSpPr txBox="1">
                <a:spLocks noRot="1" noChangeAspect="1" noMove="1" noResize="1" noEditPoints="1" noAdjustHandles="1" noChangeArrowheads="1" noChangeShapeType="1" noTextEdit="1"/>
              </p:cNvSpPr>
              <p:nvPr/>
            </p:nvSpPr>
            <p:spPr>
              <a:xfrm>
                <a:off x="3952787" y="3067148"/>
                <a:ext cx="665540" cy="575479"/>
              </a:xfrm>
              <a:prstGeom prst="rect">
                <a:avLst/>
              </a:prstGeom>
              <a:blipFill>
                <a:blip r:embed="rId4"/>
                <a:stretch>
                  <a:fillRect/>
                </a:stretch>
              </a:blipFill>
            </p:spPr>
            <p:txBody>
              <a:bodyPr/>
              <a:lstStyle/>
              <a:p>
                <a:r>
                  <a:rPr lang="vi-VN">
                    <a:noFill/>
                  </a:rPr>
                  <a:t> </a:t>
                </a:r>
              </a:p>
            </p:txBody>
          </p:sp>
        </mc:Fallback>
      </mc:AlternateContent>
      <p:cxnSp>
        <p:nvCxnSpPr>
          <p:cNvPr id="21" name="Straight Arrow Connector 20"/>
          <p:cNvCxnSpPr/>
          <p:nvPr/>
        </p:nvCxnSpPr>
        <p:spPr>
          <a:xfrm flipH="1">
            <a:off x="7089766" y="4533681"/>
            <a:ext cx="722299" cy="1050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3" name="TextBox 22"/>
              <p:cNvSpPr txBox="1"/>
              <p:nvPr/>
            </p:nvSpPr>
            <p:spPr>
              <a:xfrm>
                <a:off x="6567448" y="4253865"/>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23" name="TextBox 22"/>
              <p:cNvSpPr txBox="1">
                <a:spLocks noRot="1" noChangeAspect="1" noMove="1" noResize="1" noEditPoints="1" noAdjustHandles="1" noChangeArrowheads="1" noChangeShapeType="1" noTextEdit="1"/>
              </p:cNvSpPr>
              <p:nvPr/>
            </p:nvSpPr>
            <p:spPr>
              <a:xfrm>
                <a:off x="6567448" y="4253865"/>
                <a:ext cx="665540" cy="575479"/>
              </a:xfrm>
              <a:prstGeom prst="rect">
                <a:avLst/>
              </a:prstGeom>
              <a:blipFill>
                <a:blip r:embed="rId5"/>
                <a:stretch>
                  <a:fillRect/>
                </a:stretch>
              </a:blipFill>
            </p:spPr>
            <p:txBody>
              <a:bodyPr/>
              <a:lstStyle/>
              <a:p>
                <a:r>
                  <a:rPr lang="vi-VN">
                    <a:noFill/>
                  </a:rPr>
                  <a:t> </a:t>
                </a:r>
              </a:p>
            </p:txBody>
          </p:sp>
        </mc:Fallback>
      </mc:AlternateContent>
      <p:cxnSp>
        <p:nvCxnSpPr>
          <p:cNvPr id="24" name="Straight Arrow Connector 23"/>
          <p:cNvCxnSpPr/>
          <p:nvPr/>
        </p:nvCxnSpPr>
        <p:spPr>
          <a:xfrm>
            <a:off x="10656865" y="4541604"/>
            <a:ext cx="571587"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6" name="TextBox 25"/>
              <p:cNvSpPr txBox="1"/>
              <p:nvPr/>
            </p:nvSpPr>
            <p:spPr>
              <a:xfrm>
                <a:off x="10971214" y="4365902"/>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26" name="TextBox 25"/>
              <p:cNvSpPr txBox="1">
                <a:spLocks noRot="1" noChangeAspect="1" noMove="1" noResize="1" noEditPoints="1" noAdjustHandles="1" noChangeArrowheads="1" noChangeShapeType="1" noTextEdit="1"/>
              </p:cNvSpPr>
              <p:nvPr/>
            </p:nvSpPr>
            <p:spPr>
              <a:xfrm>
                <a:off x="10971214" y="4365902"/>
                <a:ext cx="665540" cy="575479"/>
              </a:xfrm>
              <a:prstGeom prst="rect">
                <a:avLst/>
              </a:prstGeom>
              <a:blipFill>
                <a:blip r:embed="rId6"/>
                <a:stretch>
                  <a:fillRect/>
                </a:stretch>
              </a:blipFill>
            </p:spPr>
            <p:txBody>
              <a:bodyPr/>
              <a:lstStyle/>
              <a:p>
                <a:r>
                  <a:rPr lang="vi-VN">
                    <a:noFill/>
                  </a:rPr>
                  <a:t> </a:t>
                </a:r>
              </a:p>
            </p:txBody>
          </p:sp>
        </mc:Fallback>
      </mc:AlternateContent>
    </p:spTree>
    <p:extLst>
      <p:ext uri="{BB962C8B-B14F-4D97-AF65-F5344CB8AC3E}">
        <p14:creationId xmlns:p14="http://schemas.microsoft.com/office/powerpoint/2010/main" val="30353027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arn(inVertic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arn(inVertic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arn(inVertical)">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arn(inVertic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barn(inVertical)">
                                      <p:cBhvr>
                                        <p:cTn id="4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p:bldP spid="23"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90144" y="1062996"/>
            <a:ext cx="11119685" cy="1736646"/>
          </a:xfrm>
          <a:prstGeom prst="roundRect">
            <a:avLst/>
          </a:prstGeom>
          <a:no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5: Hãy biểu diễn lực điện từ tác dụng lên dây dẫn thẳng có dòng điện chạy qua được đặt trong từ trường của một nam châm điện (hình 30.5 SBT). Dòng điện chạy qua dây dẫn có phương vuông góc với mặt phẳng trang giấy, chiều đi từ phía sau ra phía trước trang giấy.</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706100" y="3695653"/>
            <a:ext cx="1373347"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4347268" y="3394765"/>
            <a:ext cx="3664618" cy="3463235"/>
          </a:xfrm>
          <a:prstGeom prst="rect">
            <a:avLst/>
          </a:prstGeom>
          <a:noFill/>
          <a:ln>
            <a:noFill/>
          </a:ln>
        </p:spPr>
      </p:pic>
      <p:sp>
        <p:nvSpPr>
          <p:cNvPr id="11"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5710722" y="2848370"/>
            <a:ext cx="1137615" cy="461665"/>
          </a:xfrm>
          <a:prstGeom prst="rect">
            <a:avLst/>
          </a:prstGeom>
        </p:spPr>
        <p:txBody>
          <a:bodyPr wrap="square">
            <a:spAutoFit/>
          </a:bodyPr>
          <a:lstStyle/>
          <a:p>
            <a:r>
              <a:rPr lang="en-US" altLang="en-US"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Giải</a:t>
            </a:r>
            <a:r>
              <a:rPr lang="en-US" alt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vi-VN" sz="2400" dirty="0">
              <a:solidFill>
                <a:srgbClr val="FF0000"/>
              </a:solidFill>
            </a:endParaRPr>
          </a:p>
        </p:txBody>
      </p:sp>
      <p:cxnSp>
        <p:nvCxnSpPr>
          <p:cNvPr id="13" name="Straight Arrow Connector 12"/>
          <p:cNvCxnSpPr/>
          <p:nvPr/>
        </p:nvCxnSpPr>
        <p:spPr>
          <a:xfrm>
            <a:off x="6056299" y="3757168"/>
            <a:ext cx="0" cy="4572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4" name="TextBox 13"/>
              <p:cNvSpPr txBox="1"/>
              <p:nvPr/>
            </p:nvSpPr>
            <p:spPr>
              <a:xfrm>
                <a:off x="5723529" y="4289031"/>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14" name="TextBox 13"/>
              <p:cNvSpPr txBox="1">
                <a:spLocks noRot="1" noChangeAspect="1" noMove="1" noResize="1" noEditPoints="1" noAdjustHandles="1" noChangeArrowheads="1" noChangeShapeType="1" noTextEdit="1"/>
              </p:cNvSpPr>
              <p:nvPr/>
            </p:nvSpPr>
            <p:spPr>
              <a:xfrm>
                <a:off x="5723529" y="4289031"/>
                <a:ext cx="665540" cy="575479"/>
              </a:xfrm>
              <a:prstGeom prst="rect">
                <a:avLst/>
              </a:prstGeom>
              <a:blipFill>
                <a:blip r:embed="rId3"/>
                <a:stretch>
                  <a:fillRect/>
                </a:stretch>
              </a:blipFill>
            </p:spPr>
            <p:txBody>
              <a:bodyPr/>
              <a:lstStyle/>
              <a:p>
                <a:r>
                  <a:rPr lang="vi-VN">
                    <a:noFill/>
                  </a:rPr>
                  <a:t> </a:t>
                </a:r>
              </a:p>
            </p:txBody>
          </p:sp>
        </mc:Fallback>
      </mc:AlternateContent>
      <p:sp>
        <p:nvSpPr>
          <p:cNvPr id="15" name="TextBox 14"/>
          <p:cNvSpPr txBox="1"/>
          <p:nvPr/>
        </p:nvSpPr>
        <p:spPr>
          <a:xfrm>
            <a:off x="6848337" y="3528223"/>
            <a:ext cx="445042" cy="523220"/>
          </a:xfrm>
          <a:prstGeom prst="rect">
            <a:avLst/>
          </a:prstGeom>
          <a:noFill/>
        </p:spPr>
        <p:txBody>
          <a:bodyPr wrap="square" rtlCol="0">
            <a:spAutoFit/>
          </a:bodyPr>
          <a:lstStyle/>
          <a:p>
            <a:r>
              <a:rPr lang="en-US" sz="2800" dirty="0">
                <a:solidFill>
                  <a:srgbClr val="FF0000"/>
                </a:solidFill>
              </a:rPr>
              <a:t>N</a:t>
            </a:r>
            <a:endParaRPr lang="vi-VN" sz="2800" dirty="0">
              <a:solidFill>
                <a:srgbClr val="FF0000"/>
              </a:solidFill>
            </a:endParaRPr>
          </a:p>
        </p:txBody>
      </p:sp>
      <p:sp>
        <p:nvSpPr>
          <p:cNvPr id="16" name="TextBox 15"/>
          <p:cNvSpPr txBox="1"/>
          <p:nvPr/>
        </p:nvSpPr>
        <p:spPr>
          <a:xfrm>
            <a:off x="4826193" y="3537247"/>
            <a:ext cx="445042" cy="523220"/>
          </a:xfrm>
          <a:prstGeom prst="rect">
            <a:avLst/>
          </a:prstGeom>
          <a:noFill/>
        </p:spPr>
        <p:txBody>
          <a:bodyPr wrap="square" rtlCol="0">
            <a:spAutoFit/>
          </a:bodyPr>
          <a:lstStyle/>
          <a:p>
            <a:r>
              <a:rPr lang="en-US" sz="2800" dirty="0" smtClean="0">
                <a:solidFill>
                  <a:srgbClr val="0000FF"/>
                </a:solidFill>
              </a:rPr>
              <a:t>S</a:t>
            </a:r>
            <a:endParaRPr lang="vi-VN" sz="2800" dirty="0">
              <a:solidFill>
                <a:srgbClr val="0000FF"/>
              </a:solidFill>
            </a:endParaRPr>
          </a:p>
        </p:txBody>
      </p:sp>
    </p:spTree>
    <p:extLst>
      <p:ext uri="{BB962C8B-B14F-4D97-AF65-F5344CB8AC3E}">
        <p14:creationId xmlns:p14="http://schemas.microsoft.com/office/powerpoint/2010/main" val="6967391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682172" y="1055946"/>
            <a:ext cx="10885714" cy="919401"/>
          </a:xfrm>
          <a:prstGeom prst="roundRect">
            <a:avLst/>
          </a:prstGeom>
          <a:no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a:latin typeface="Times New Roman" panose="02020603050405020304" pitchFamily="18" charset="0"/>
                <a:cs typeface="Times New Roman" panose="02020603050405020304" pitchFamily="18" charset="0"/>
              </a:rPr>
              <a:t>Bài 6: Trên hình 30.6, ống dây B sẽ chuyển động như thế nào khi đóng công tắc K của ống dây A? Vì sao? Biết ống dây A được giữ đứng yên</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866389" y="3371489"/>
            <a:ext cx="1542928"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1258" y="2409371"/>
            <a:ext cx="3686628" cy="3233437"/>
          </a:xfrm>
          <a:prstGeom prst="rect">
            <a:avLst/>
          </a:prstGeom>
          <a:noFill/>
          <a:ln>
            <a:noFill/>
          </a:ln>
        </p:spPr>
      </p:pic>
      <p:sp>
        <p:nvSpPr>
          <p:cNvPr id="4" name="Rectangle 3"/>
          <p:cNvSpPr>
            <a:spLocks noChangeArrowheads="1"/>
          </p:cNvSpPr>
          <p:nvPr/>
        </p:nvSpPr>
        <p:spPr bwMode="auto">
          <a:xfrm>
            <a:off x="710989" y="2483178"/>
            <a:ext cx="6532089"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en-US" altLang="en-US" sz="2400" i="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Dòng điện chạy trong ống B có chiều như hình vẽ </a:t>
            </a:r>
            <a:r>
              <a:rPr lang="en-US" altLang="en-US" sz="2400" i="1" dirty="0" smtClean="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30.6. </a:t>
            </a:r>
          </a:p>
          <a:p>
            <a:pPr marL="342900" indent="-342900" algn="just" eaLnBrk="0" fontAlgn="base" hangingPunct="0">
              <a:spcBef>
                <a:spcPct val="0"/>
              </a:spcBef>
              <a:spcAft>
                <a:spcPct val="0"/>
              </a:spcAft>
              <a:buFont typeface="Symbol" panose="05050102010706020507" pitchFamily="18" charset="2"/>
              <a:buChar char="Þ"/>
            </a:pPr>
            <a:r>
              <a:rPr lang="en-US" altLang="en-US" sz="2400" i="1" dirty="0" smtClean="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Ống dây B trở </a:t>
            </a:r>
            <a:r>
              <a:rPr lang="en-US" altLang="en-US" sz="2400" i="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thành nam châm điện có cực Bắc (N) là đầu gần ống A</a:t>
            </a:r>
            <a:r>
              <a:rPr lang="en-US" altLang="en-US" sz="2400" i="1" dirty="0" smtClean="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a:t>
            </a:r>
          </a:p>
          <a:p>
            <a:pPr lvl="0" algn="just" eaLnBrk="0" fontAlgn="base" hangingPunct="0">
              <a:spcBef>
                <a:spcPct val="0"/>
              </a:spcBef>
              <a:spcAft>
                <a:spcPct val="0"/>
              </a:spcAft>
            </a:pPr>
            <a:r>
              <a:rPr lang="en-US" altLang="en-US" sz="2400" i="1" dirty="0" smtClean="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Khi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đóng khóa K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dòn</a:t>
            </a:r>
            <a:r>
              <a:rPr kumimoji="0" lang="en-US" altLang="en-US" sz="2400" b="0" i="1" u="none" strike="noStrike" cap="none" normalizeH="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điện chạy qua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cuộn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dây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A có</a:t>
            </a:r>
            <a:r>
              <a:rPr kumimoji="0" lang="en-US" altLang="en-US" sz="2400" b="0" i="1" u="none" strike="noStrike" cap="none" normalizeH="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chiều như hình vẽ</a:t>
            </a:r>
          </a:p>
          <a:p>
            <a:pPr marL="342900" lvl="0" indent="-342900" algn="just" eaLnBrk="0" fontAlgn="base" hangingPunct="0">
              <a:spcBef>
                <a:spcPct val="0"/>
              </a:spcBef>
              <a:spcAft>
                <a:spcPct val="0"/>
              </a:spcAft>
              <a:buFont typeface="Symbol" panose="05050102010706020507" pitchFamily="18" charset="2"/>
              <a:buChar char="Þ"/>
            </a:pPr>
            <a:r>
              <a:rPr lang="en-US" altLang="en-US" sz="2400" i="1" dirty="0" smtClean="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Ống dây A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trở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thành nam châm điện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có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đầu của ống dây A gần ống dây B là cực Bắc. </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eaLnBrk="0" fontAlgn="base" hangingPunct="0">
              <a:spcBef>
                <a:spcPct val="0"/>
              </a:spcBef>
              <a:spcAft>
                <a:spcPct val="0"/>
              </a:spcAft>
              <a:buFont typeface="Symbol" panose="05050102010706020507" pitchFamily="18" charset="2"/>
              <a:buChar char="Þ"/>
            </a:pP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Do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đó hai ống dây này sẽ đẩy nhau. Do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ống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ống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B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5689729" y="2049548"/>
            <a:ext cx="1137615" cy="461665"/>
          </a:xfrm>
          <a:prstGeom prst="rect">
            <a:avLst/>
          </a:prstGeom>
        </p:spPr>
        <p:txBody>
          <a:bodyPr wrap="square">
            <a:spAutoFit/>
          </a:bodyPr>
          <a:lstStyle/>
          <a:p>
            <a:r>
              <a:rPr lang="en-US" altLang="en-US"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Giải</a:t>
            </a:r>
            <a:r>
              <a:rPr lang="en-US" alt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vi-VN" sz="2400" dirty="0">
              <a:solidFill>
                <a:srgbClr val="FF0000"/>
              </a:solidFill>
            </a:endParaRPr>
          </a:p>
        </p:txBody>
      </p:sp>
      <p:grpSp>
        <p:nvGrpSpPr>
          <p:cNvPr id="17" name="Group 16"/>
          <p:cNvGrpSpPr/>
          <p:nvPr/>
        </p:nvGrpSpPr>
        <p:grpSpPr>
          <a:xfrm>
            <a:off x="8345712" y="3989802"/>
            <a:ext cx="1081315" cy="248370"/>
            <a:chOff x="8345712" y="3989802"/>
            <a:chExt cx="1081315" cy="248370"/>
          </a:xfrm>
        </p:grpSpPr>
        <p:cxnSp>
          <p:nvCxnSpPr>
            <p:cNvPr id="6" name="Straight Arrow Connector 5"/>
            <p:cNvCxnSpPr/>
            <p:nvPr/>
          </p:nvCxnSpPr>
          <p:spPr>
            <a:xfrm flipH="1">
              <a:off x="8534400" y="4026089"/>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8730342" y="4004321"/>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8831940" y="3989803"/>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8911770" y="4011575"/>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9020628" y="4004317"/>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9129486" y="4026090"/>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8628744" y="4018835"/>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8447313" y="4026089"/>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9209316" y="4018831"/>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9303660" y="4011575"/>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8345712" y="3989802"/>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9412512" y="4004317"/>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31" name="TextBox 30"/>
          <p:cNvSpPr txBox="1"/>
          <p:nvPr/>
        </p:nvSpPr>
        <p:spPr>
          <a:xfrm>
            <a:off x="9253521" y="3411411"/>
            <a:ext cx="445042" cy="523220"/>
          </a:xfrm>
          <a:prstGeom prst="rect">
            <a:avLst/>
          </a:prstGeom>
          <a:noFill/>
        </p:spPr>
        <p:txBody>
          <a:bodyPr wrap="square" rtlCol="0">
            <a:spAutoFit/>
          </a:bodyPr>
          <a:lstStyle/>
          <a:p>
            <a:r>
              <a:rPr lang="en-US" sz="2800" dirty="0">
                <a:solidFill>
                  <a:srgbClr val="FF0000"/>
                </a:solidFill>
              </a:rPr>
              <a:t>N</a:t>
            </a:r>
            <a:endParaRPr lang="vi-VN" sz="2800" dirty="0">
              <a:solidFill>
                <a:srgbClr val="FF0000"/>
              </a:solidFill>
            </a:endParaRPr>
          </a:p>
        </p:txBody>
      </p:sp>
      <p:sp>
        <p:nvSpPr>
          <p:cNvPr id="32" name="TextBox 31"/>
          <p:cNvSpPr txBox="1"/>
          <p:nvPr/>
        </p:nvSpPr>
        <p:spPr>
          <a:xfrm>
            <a:off x="7881258" y="3371489"/>
            <a:ext cx="348342" cy="523220"/>
          </a:xfrm>
          <a:prstGeom prst="rect">
            <a:avLst/>
          </a:prstGeom>
          <a:noFill/>
        </p:spPr>
        <p:txBody>
          <a:bodyPr wrap="square" rtlCol="0">
            <a:spAutoFit/>
          </a:bodyPr>
          <a:lstStyle/>
          <a:p>
            <a:r>
              <a:rPr lang="en-US" sz="2800" dirty="0" smtClean="0">
                <a:solidFill>
                  <a:srgbClr val="0000FF"/>
                </a:solidFill>
              </a:rPr>
              <a:t>S</a:t>
            </a:r>
            <a:endParaRPr lang="vi-VN" sz="2800" dirty="0">
              <a:solidFill>
                <a:srgbClr val="0000FF"/>
              </a:solidFill>
            </a:endParaRPr>
          </a:p>
        </p:txBody>
      </p:sp>
      <p:grpSp>
        <p:nvGrpSpPr>
          <p:cNvPr id="34" name="Group 33"/>
          <p:cNvGrpSpPr/>
          <p:nvPr/>
        </p:nvGrpSpPr>
        <p:grpSpPr>
          <a:xfrm rot="10800000">
            <a:off x="10324204" y="4000687"/>
            <a:ext cx="1081315" cy="248370"/>
            <a:chOff x="8345712" y="3989802"/>
            <a:chExt cx="1081315" cy="248370"/>
          </a:xfrm>
        </p:grpSpPr>
        <p:cxnSp>
          <p:nvCxnSpPr>
            <p:cNvPr id="35" name="Straight Arrow Connector 34"/>
            <p:cNvCxnSpPr/>
            <p:nvPr/>
          </p:nvCxnSpPr>
          <p:spPr>
            <a:xfrm flipH="1">
              <a:off x="8534400" y="4026089"/>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8730342" y="4004321"/>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8831940" y="3989803"/>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8911770" y="4011575"/>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9020628" y="4004317"/>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9129486" y="4026090"/>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8628744" y="4018835"/>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8447313" y="4026089"/>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9209316" y="4018831"/>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9303660" y="4011575"/>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a:off x="8345712" y="3989802"/>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a:off x="9412512" y="4004317"/>
              <a:ext cx="14515" cy="2120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48" name="TextBox 47"/>
          <p:cNvSpPr txBox="1"/>
          <p:nvPr/>
        </p:nvSpPr>
        <p:spPr>
          <a:xfrm>
            <a:off x="9776396" y="3411411"/>
            <a:ext cx="445042" cy="523220"/>
          </a:xfrm>
          <a:prstGeom prst="rect">
            <a:avLst/>
          </a:prstGeom>
          <a:noFill/>
        </p:spPr>
        <p:txBody>
          <a:bodyPr wrap="square" rtlCol="0">
            <a:spAutoFit/>
          </a:bodyPr>
          <a:lstStyle/>
          <a:p>
            <a:r>
              <a:rPr lang="en-US" sz="2800" dirty="0">
                <a:solidFill>
                  <a:srgbClr val="FF0000"/>
                </a:solidFill>
              </a:rPr>
              <a:t>N</a:t>
            </a:r>
            <a:endParaRPr lang="vi-VN" sz="2800" dirty="0">
              <a:solidFill>
                <a:srgbClr val="FF0000"/>
              </a:solidFill>
            </a:endParaRPr>
          </a:p>
        </p:txBody>
      </p:sp>
      <p:sp>
        <p:nvSpPr>
          <p:cNvPr id="49" name="TextBox 48"/>
          <p:cNvSpPr txBox="1"/>
          <p:nvPr/>
        </p:nvSpPr>
        <p:spPr>
          <a:xfrm>
            <a:off x="11306634" y="3410134"/>
            <a:ext cx="348342" cy="523220"/>
          </a:xfrm>
          <a:prstGeom prst="rect">
            <a:avLst/>
          </a:prstGeom>
          <a:noFill/>
        </p:spPr>
        <p:txBody>
          <a:bodyPr wrap="square" rtlCol="0">
            <a:spAutoFit/>
          </a:bodyPr>
          <a:lstStyle/>
          <a:p>
            <a:r>
              <a:rPr lang="en-US" sz="2800" dirty="0" smtClean="0">
                <a:solidFill>
                  <a:srgbClr val="0000FF"/>
                </a:solidFill>
              </a:rPr>
              <a:t>S</a:t>
            </a:r>
            <a:endParaRPr lang="vi-VN" sz="2800" dirty="0">
              <a:solidFill>
                <a:srgbClr val="0000FF"/>
              </a:solidFill>
            </a:endParaRPr>
          </a:p>
        </p:txBody>
      </p:sp>
      <p:cxnSp>
        <p:nvCxnSpPr>
          <p:cNvPr id="19" name="Straight Connector 18"/>
          <p:cNvCxnSpPr/>
          <p:nvPr/>
        </p:nvCxnSpPr>
        <p:spPr>
          <a:xfrm>
            <a:off x="8534400" y="5239657"/>
            <a:ext cx="14515" cy="116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5387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circle(in)">
                                      <p:cBhvr>
                                        <p:cTn id="7" dur="20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barn(inVertical)">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barn(inVertical)">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wipe(down)">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circle(in)">
                                      <p:cBhvr>
                                        <p:cTn id="37" dur="20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wipe(down)">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barn(inVertical)">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arn(inVertical)">
                                      <p:cBhvr>
                                        <p:cTn id="52" dur="5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4">
                                            <p:txEl>
                                              <p:pRg st="3" end="3"/>
                                            </p:txEl>
                                          </p:spTgt>
                                        </p:tgtEl>
                                        <p:attrNameLst>
                                          <p:attrName>style.visibility</p:attrName>
                                        </p:attrNameLst>
                                      </p:cBhvr>
                                      <p:to>
                                        <p:strVal val="visible"/>
                                      </p:to>
                                    </p:set>
                                    <p:animEffect transition="in" filter="wipe(down)">
                                      <p:cBhvr>
                                        <p:cTn id="57" dur="500"/>
                                        <p:tgtEl>
                                          <p:spTgt spid="4">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
                                            <p:txEl>
                                              <p:pRg st="4" end="4"/>
                                            </p:txEl>
                                          </p:spTgt>
                                        </p:tgtEl>
                                        <p:attrNameLst>
                                          <p:attrName>style.visibility</p:attrName>
                                        </p:attrNameLst>
                                      </p:cBhvr>
                                      <p:to>
                                        <p:strVal val="visible"/>
                                      </p:to>
                                    </p:set>
                                    <p:animEffect transition="in" filter="wipe(down)">
                                      <p:cBhvr>
                                        <p:cTn id="6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48" grpId="0"/>
      <p:bldP spid="4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769257" y="952357"/>
            <a:ext cx="10806532" cy="1328023"/>
          </a:xfrm>
          <a:prstGeom prst="roundRect">
            <a:avLst/>
          </a:prstGeom>
          <a:no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dirty="0">
                <a:latin typeface="Times New Roman" panose="02020603050405020304" pitchFamily="18" charset="0"/>
                <a:cs typeface="Times New Roman" panose="02020603050405020304" pitchFamily="18" charset="0"/>
              </a:rPr>
              <a:t>Bài 7:</a:t>
            </a:r>
            <a:r>
              <a:rPr lang="en-US" sz="2400" dirty="0">
                <a:latin typeface="Times New Roman" panose="02020603050405020304" pitchFamily="18" charset="0"/>
                <a:cs typeface="Times New Roman" panose="02020603050405020304" pitchFamily="18" charset="0"/>
              </a:rPr>
              <a:t> Một khung dây dẫn hình chữ nhật ABCD có dòng điện một chiều chạy qua như hình 30.7 đặt trong từ trường của một nam châm hình chữ U. Lúc đầu đặt khung ở vị trí nào thì khung không quay được? Vì sao?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9225232" y="2644783"/>
            <a:ext cx="1913633" cy="1661691"/>
          </a:xfrm>
          <a:prstGeom prst="rect">
            <a:avLst/>
          </a:prstGeom>
          <a:noFill/>
          <a:ln>
            <a:noFill/>
          </a:ln>
        </p:spPr>
      </p:pic>
      <p:sp>
        <p:nvSpPr>
          <p:cNvPr id="2" name="Rectangle 2"/>
          <p:cNvSpPr>
            <a:spLocks noChangeArrowheads="1"/>
          </p:cNvSpPr>
          <p:nvPr/>
        </p:nvSpPr>
        <p:spPr bwMode="auto">
          <a:xfrm>
            <a:off x="769257" y="2703325"/>
            <a:ext cx="773057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Nếu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khung nằm ngang như hình vẽ, áp dụng quy tắc bàn tay trái ta xác định các lực từ tác dụng lên khung như hình 30.7a, </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Các </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lực này làm khung quay theo chiều ngược kim đồng hồ.</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769256" y="4373230"/>
            <a:ext cx="773058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Do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AB ở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CD ở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gặp</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F, F’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 quay.</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5655924" y="2328256"/>
            <a:ext cx="1137615" cy="461665"/>
          </a:xfrm>
          <a:prstGeom prst="rect">
            <a:avLst/>
          </a:prstGeom>
        </p:spPr>
        <p:txBody>
          <a:bodyPr wrap="square">
            <a:spAutoFit/>
          </a:bodyPr>
          <a:lstStyle/>
          <a:p>
            <a:r>
              <a:rPr lang="en-US" altLang="en-US"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Giải</a:t>
            </a:r>
            <a:r>
              <a:rPr lang="en-US" alt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vi-VN" sz="2400" dirty="0">
              <a:solidFill>
                <a:srgbClr val="FF0000"/>
              </a:solidFill>
            </a:endParaRPr>
          </a:p>
        </p:txBody>
      </p:sp>
      <p:cxnSp>
        <p:nvCxnSpPr>
          <p:cNvPr id="13" name="Straight Arrow Connector 12"/>
          <p:cNvCxnSpPr/>
          <p:nvPr/>
        </p:nvCxnSpPr>
        <p:spPr>
          <a:xfrm flipV="1">
            <a:off x="10324204" y="2686601"/>
            <a:ext cx="0" cy="44780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4" name="TextBox 13"/>
              <p:cNvSpPr txBox="1"/>
              <p:nvPr/>
            </p:nvSpPr>
            <p:spPr>
              <a:xfrm>
                <a:off x="10127370" y="2152049"/>
                <a:ext cx="665540" cy="575479"/>
              </a:xfrm>
              <a:prstGeom prst="rect">
                <a:avLst/>
              </a:prstGeom>
              <a:noFill/>
            </p:spPr>
            <p:txBody>
              <a:bodyPr wrap="square" rtlCol="0">
                <a:spAutoFit/>
              </a:bodyPr>
              <a:lstStyle/>
              <a:p>
                <a14:m>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a14:m>
                <a:r>
                  <a:rPr lang="en-US" sz="2800" dirty="0" smtClean="0">
                    <a:solidFill>
                      <a:srgbClr val="FF0000"/>
                    </a:solidFill>
                  </a:rPr>
                  <a:t>’</a:t>
                </a:r>
                <a:endParaRPr lang="vi-VN" sz="2800" dirty="0">
                  <a:solidFill>
                    <a:srgbClr val="FF0000"/>
                  </a:solidFill>
                </a:endParaRPr>
              </a:p>
            </p:txBody>
          </p:sp>
        </mc:Choice>
        <mc:Fallback>
          <p:sp>
            <p:nvSpPr>
              <p:cNvPr id="14" name="TextBox 13"/>
              <p:cNvSpPr txBox="1">
                <a:spLocks noRot="1" noChangeAspect="1" noMove="1" noResize="1" noEditPoints="1" noAdjustHandles="1" noChangeArrowheads="1" noChangeShapeType="1" noTextEdit="1"/>
              </p:cNvSpPr>
              <p:nvPr/>
            </p:nvSpPr>
            <p:spPr>
              <a:xfrm>
                <a:off x="10127370" y="2152049"/>
                <a:ext cx="665540" cy="575479"/>
              </a:xfrm>
              <a:prstGeom prst="rect">
                <a:avLst/>
              </a:prstGeom>
              <a:blipFill>
                <a:blip r:embed="rId3"/>
                <a:stretch>
                  <a:fillRect b="-30851"/>
                </a:stretch>
              </a:blipFill>
            </p:spPr>
            <p:txBody>
              <a:bodyPr/>
              <a:lstStyle/>
              <a:p>
                <a:r>
                  <a:rPr lang="vi-VN">
                    <a:noFill/>
                  </a:rPr>
                  <a:t> </a:t>
                </a:r>
              </a:p>
            </p:txBody>
          </p:sp>
        </mc:Fallback>
      </mc:AlternateContent>
      <p:cxnSp>
        <p:nvCxnSpPr>
          <p:cNvPr id="15" name="Straight Arrow Connector 14"/>
          <p:cNvCxnSpPr/>
          <p:nvPr/>
        </p:nvCxnSpPr>
        <p:spPr>
          <a:xfrm>
            <a:off x="9870908" y="3207947"/>
            <a:ext cx="0" cy="4572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6" name="TextBox 15"/>
              <p:cNvSpPr txBox="1"/>
              <p:nvPr/>
            </p:nvSpPr>
            <p:spPr>
              <a:xfrm>
                <a:off x="9538138" y="3672821"/>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16" name="TextBox 15"/>
              <p:cNvSpPr txBox="1">
                <a:spLocks noRot="1" noChangeAspect="1" noMove="1" noResize="1" noEditPoints="1" noAdjustHandles="1" noChangeArrowheads="1" noChangeShapeType="1" noTextEdit="1"/>
              </p:cNvSpPr>
              <p:nvPr/>
            </p:nvSpPr>
            <p:spPr>
              <a:xfrm>
                <a:off x="9538138" y="3672821"/>
                <a:ext cx="665540" cy="575479"/>
              </a:xfrm>
              <a:prstGeom prst="rect">
                <a:avLst/>
              </a:prstGeom>
              <a:blipFill>
                <a:blip r:embed="rId4"/>
                <a:stretch>
                  <a:fillRect/>
                </a:stretch>
              </a:blipFill>
            </p:spPr>
            <p:txBody>
              <a:bodyPr/>
              <a:lstStyle/>
              <a:p>
                <a:r>
                  <a:rPr lang="vi-VN">
                    <a:noFill/>
                  </a:rPr>
                  <a:t> </a:t>
                </a:r>
              </a:p>
            </p:txBody>
          </p:sp>
        </mc:Fallback>
      </mc:AlternateContent>
    </p:spTree>
    <p:extLst>
      <p:ext uri="{BB962C8B-B14F-4D97-AF65-F5344CB8AC3E}">
        <p14:creationId xmlns:p14="http://schemas.microsoft.com/office/powerpoint/2010/main" val="25999550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Effect transition="in" filter="wipe(down)">
                                      <p:cBhvr>
                                        <p:cTn id="27" dur="500"/>
                                        <p:tgtEl>
                                          <p:spTgt spid="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1" end="1"/>
                                            </p:txEl>
                                          </p:spTgt>
                                        </p:tgtEl>
                                        <p:attrNameLst>
                                          <p:attrName>style.visibility</p:attrName>
                                        </p:attrNameLst>
                                      </p:cBhvr>
                                      <p:to>
                                        <p:strVal val="visible"/>
                                      </p:to>
                                    </p:set>
                                    <p:animEffect transition="in" filter="wipe(down)">
                                      <p:cBhvr>
                                        <p:cTn id="32" dur="500"/>
                                        <p:tgtEl>
                                          <p:spTgt spid="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down)">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638327" y="1037883"/>
            <a:ext cx="11016645" cy="919401"/>
          </a:xfrm>
          <a:prstGeom prst="roundRect">
            <a:avLst/>
          </a:prstGeom>
          <a:no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2400" b="1" i="1">
                <a:latin typeface="Times New Roman" panose="02020603050405020304" pitchFamily="18" charset="0"/>
                <a:cs typeface="Times New Roman" panose="02020603050405020304" pitchFamily="18" charset="0"/>
              </a:rPr>
              <a:t>Bài 8: Xác định phương và chiều của lực điện từ tác dụng vào điểm M trên đoạn dây dẫn AB khi đóng công tắc K trên hình 30.8</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638327" y="3553179"/>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8194" name="Picture 16"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5231" y="2467430"/>
            <a:ext cx="2429741" cy="269006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1527835" y="2160013"/>
            <a:ext cx="801030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A. Phương thẳng đứng chiều từ trên xuống dưới</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B. Phương thẳng đứng chiều từ dưới lên trên</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C. Phương nằm ngang vuông góc với AB, chiều từ ngoài vào trong mặt phẳng hình vẽ.</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D. Phương nằm ngang vuông góc với AB, chiều từ trong ra ngoài mặt phẳng hình vẽ</a:t>
            </a:r>
            <a:r>
              <a:rPr kumimoji="0" lang="en-US" altLang="en-US" sz="2400" b="0" i="1" u="none" strike="noStrike" cap="none" normalizeH="0" baseline="0" dirty="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cxnSp>
        <p:nvCxnSpPr>
          <p:cNvPr id="12" name="Straight Arrow Connector 11"/>
          <p:cNvCxnSpPr>
            <a:endCxn id="13" idx="1"/>
          </p:cNvCxnSpPr>
          <p:nvPr/>
        </p:nvCxnSpPr>
        <p:spPr>
          <a:xfrm flipV="1">
            <a:off x="10495183" y="2412219"/>
            <a:ext cx="329500" cy="38384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3" name="TextBox 12"/>
              <p:cNvSpPr txBox="1"/>
              <p:nvPr/>
            </p:nvSpPr>
            <p:spPr>
              <a:xfrm>
                <a:off x="10824683" y="2124479"/>
                <a:ext cx="665540" cy="57547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vi-VN" sz="2800" i="1" smtClean="0">
                              <a:solidFill>
                                <a:srgbClr val="FF0000"/>
                              </a:solidFill>
                              <a:latin typeface="Cambria Math" panose="02040503050406030204" pitchFamily="18" charset="0"/>
                            </a:rPr>
                          </m:ctrlPr>
                        </m:accPr>
                        <m:e>
                          <m:r>
                            <a:rPr lang="en-US" sz="2800" b="0" i="1" smtClean="0">
                              <a:solidFill>
                                <a:srgbClr val="FF0000"/>
                              </a:solidFill>
                              <a:latin typeface="Cambria Math" panose="02040503050406030204" pitchFamily="18" charset="0"/>
                            </a:rPr>
                            <m:t>𝐹</m:t>
                          </m:r>
                        </m:e>
                      </m:acc>
                    </m:oMath>
                  </m:oMathPara>
                </a14:m>
                <a:endParaRPr lang="vi-VN" sz="2800" dirty="0">
                  <a:solidFill>
                    <a:srgbClr val="FF0000"/>
                  </a:solidFill>
                </a:endParaRPr>
              </a:p>
            </p:txBody>
          </p:sp>
        </mc:Choice>
        <mc:Fallback>
          <p:sp>
            <p:nvSpPr>
              <p:cNvPr id="13" name="TextBox 12"/>
              <p:cNvSpPr txBox="1">
                <a:spLocks noRot="1" noChangeAspect="1" noMove="1" noResize="1" noEditPoints="1" noAdjustHandles="1" noChangeArrowheads="1" noChangeShapeType="1" noTextEdit="1"/>
              </p:cNvSpPr>
              <p:nvPr/>
            </p:nvSpPr>
            <p:spPr>
              <a:xfrm>
                <a:off x="10824683" y="2124479"/>
                <a:ext cx="665540" cy="575479"/>
              </a:xfrm>
              <a:prstGeom prst="rect">
                <a:avLst/>
              </a:prstGeom>
              <a:blipFill>
                <a:blip r:embed="rId3"/>
                <a:stretch>
                  <a:fillRect/>
                </a:stretch>
              </a:blipFill>
            </p:spPr>
            <p:txBody>
              <a:bodyPr/>
              <a:lstStyle/>
              <a:p>
                <a:r>
                  <a:rPr lang="vi-VN">
                    <a:noFill/>
                  </a:rPr>
                  <a:t> </a:t>
                </a:r>
              </a:p>
            </p:txBody>
          </p:sp>
        </mc:Fallback>
      </mc:AlternateContent>
      <p:sp>
        <p:nvSpPr>
          <p:cNvPr id="15" name="Oval 14"/>
          <p:cNvSpPr/>
          <p:nvPr/>
        </p:nvSpPr>
        <p:spPr>
          <a:xfrm>
            <a:off x="1401743" y="4489770"/>
            <a:ext cx="463834" cy="47313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cxnSp>
        <p:nvCxnSpPr>
          <p:cNvPr id="21" name="Straight Arrow Connector 20"/>
          <p:cNvCxnSpPr/>
          <p:nvPr/>
        </p:nvCxnSpPr>
        <p:spPr>
          <a:xfrm flipH="1">
            <a:off x="10377719" y="4224686"/>
            <a:ext cx="16398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55" name="Group 54"/>
          <p:cNvGrpSpPr/>
          <p:nvPr/>
        </p:nvGrpSpPr>
        <p:grpSpPr>
          <a:xfrm>
            <a:off x="10384973" y="3948914"/>
            <a:ext cx="171244" cy="674916"/>
            <a:chOff x="10384973" y="3948914"/>
            <a:chExt cx="171244" cy="674916"/>
          </a:xfrm>
        </p:grpSpPr>
        <p:cxnSp>
          <p:nvCxnSpPr>
            <p:cNvPr id="7" name="Straight Arrow Connector 6"/>
            <p:cNvCxnSpPr/>
            <p:nvPr/>
          </p:nvCxnSpPr>
          <p:spPr>
            <a:xfrm flipH="1">
              <a:off x="10392227" y="3948914"/>
              <a:ext cx="16398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10384973" y="4057772"/>
              <a:ext cx="16398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10384976" y="4362572"/>
              <a:ext cx="16398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10392231" y="4500458"/>
              <a:ext cx="16398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10384973" y="4623830"/>
              <a:ext cx="16398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57" name="Straight Arrow Connector 56"/>
          <p:cNvCxnSpPr/>
          <p:nvPr/>
        </p:nvCxnSpPr>
        <p:spPr>
          <a:xfrm>
            <a:off x="9624215" y="2755724"/>
            <a:ext cx="281983"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10277662" y="4885088"/>
            <a:ext cx="445042" cy="523220"/>
          </a:xfrm>
          <a:prstGeom prst="rect">
            <a:avLst/>
          </a:prstGeom>
          <a:noFill/>
        </p:spPr>
        <p:txBody>
          <a:bodyPr wrap="square" rtlCol="0">
            <a:spAutoFit/>
          </a:bodyPr>
          <a:lstStyle/>
          <a:p>
            <a:r>
              <a:rPr lang="en-US" sz="2800" dirty="0">
                <a:solidFill>
                  <a:srgbClr val="FF0000"/>
                </a:solidFill>
              </a:rPr>
              <a:t>N</a:t>
            </a:r>
            <a:endParaRPr lang="vi-VN" sz="2800" dirty="0">
              <a:solidFill>
                <a:srgbClr val="FF0000"/>
              </a:solidFill>
            </a:endParaRPr>
          </a:p>
        </p:txBody>
      </p:sp>
      <p:sp>
        <p:nvSpPr>
          <p:cNvPr id="63" name="TextBox 62"/>
          <p:cNvSpPr txBox="1"/>
          <p:nvPr/>
        </p:nvSpPr>
        <p:spPr>
          <a:xfrm>
            <a:off x="10333692" y="3210104"/>
            <a:ext cx="445042" cy="523220"/>
          </a:xfrm>
          <a:prstGeom prst="rect">
            <a:avLst/>
          </a:prstGeom>
          <a:noFill/>
        </p:spPr>
        <p:txBody>
          <a:bodyPr wrap="square" rtlCol="0">
            <a:spAutoFit/>
          </a:bodyPr>
          <a:lstStyle/>
          <a:p>
            <a:r>
              <a:rPr lang="en-US" sz="2800" dirty="0" smtClean="0">
                <a:solidFill>
                  <a:srgbClr val="0000FF"/>
                </a:solidFill>
              </a:rPr>
              <a:t>S</a:t>
            </a:r>
            <a:endParaRPr lang="vi-VN" sz="2800" dirty="0">
              <a:solidFill>
                <a:srgbClr val="0000FF"/>
              </a:solidFill>
            </a:endParaRPr>
          </a:p>
        </p:txBody>
      </p:sp>
      <p:cxnSp>
        <p:nvCxnSpPr>
          <p:cNvPr id="61" name="Straight Connector 60"/>
          <p:cNvCxnSpPr/>
          <p:nvPr/>
        </p:nvCxnSpPr>
        <p:spPr>
          <a:xfrm>
            <a:off x="9632413" y="4489770"/>
            <a:ext cx="31818" cy="134060"/>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972033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barn(inVertical)">
                                      <p:cBhvr>
                                        <p:cTn id="7" dur="500"/>
                                        <p:tgtEl>
                                          <p:spTgt spid="6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barn(inVertical)">
                                      <p:cBhvr>
                                        <p:cTn id="12" dur="500"/>
                                        <p:tgtEl>
                                          <p:spTgt spid="5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wipe(down)">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barn(inVertical)">
                                      <p:cBhvr>
                                        <p:cTn id="22" dur="500"/>
                                        <p:tgtEl>
                                          <p:spTgt spid="6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3"/>
                                        </p:tgtEl>
                                        <p:attrNameLst>
                                          <p:attrName>style.visibility</p:attrName>
                                        </p:attrNameLst>
                                      </p:cBhvr>
                                      <p:to>
                                        <p:strVal val="visible"/>
                                      </p:to>
                                    </p:set>
                                    <p:animEffect transition="in" filter="barn(inVertical)">
                                      <p:cBhvr>
                                        <p:cTn id="27" dur="500"/>
                                        <p:tgtEl>
                                          <p:spTgt spid="6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arn(inVertic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ircle(in)">
                                      <p:cBhvr>
                                        <p:cTn id="4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62" grpId="0"/>
      <p:bldP spid="63"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757644" y="981745"/>
            <a:ext cx="10798629" cy="1328023"/>
          </a:xfrm>
          <a:prstGeom prst="roundRect">
            <a:avLst/>
          </a:prstGeom>
          <a:no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2400" b="1" i="1" dirty="0">
                <a:latin typeface="Times New Roman" panose="02020603050405020304" pitchFamily="18" charset="0"/>
                <a:cs typeface="Times New Roman" panose="02020603050405020304" pitchFamily="18" charset="0"/>
              </a:rPr>
              <a:t>Bài 9: Nếu dùng bàn tay phải thay cho bàn tay trái và giữ nguyên các quy ước về chiều dòng điện và chiều đường sức từ thì chiều của đường sức từ sẽ được xác định như thế nào?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980921" y="2822126"/>
            <a:ext cx="10352074" cy="2308324"/>
          </a:xfrm>
          <a:prstGeom prst="rect">
            <a:avLst/>
          </a:prstGeom>
        </p:spPr>
        <p:txBody>
          <a:bodyPr wrap="square">
            <a:spAutoFit/>
          </a:bodyPr>
          <a:lstStyle/>
          <a:p>
            <a:pPr algn="just">
              <a:lnSpc>
                <a:spcPct val="150000"/>
              </a:lnSpc>
            </a:pPr>
            <a:r>
              <a:rPr lang="en-US" sz="2400" i="1" dirty="0" smtClean="0">
                <a:solidFill>
                  <a:srgbClr val="0000FF"/>
                </a:solidFill>
                <a:latin typeface="Times New Roman" panose="02020603050405020304" pitchFamily="18" charset="0"/>
                <a:cs typeface="Times New Roman" panose="02020603050405020304" pitchFamily="18" charset="0"/>
              </a:rPr>
              <a:t>Nếu </a:t>
            </a:r>
            <a:r>
              <a:rPr lang="en-US" sz="2400" i="1" dirty="0">
                <a:solidFill>
                  <a:srgbClr val="0000FF"/>
                </a:solidFill>
                <a:latin typeface="Times New Roman" panose="02020603050405020304" pitchFamily="18" charset="0"/>
                <a:cs typeface="Times New Roman" panose="02020603050405020304" pitchFamily="18" charset="0"/>
              </a:rPr>
              <a:t>dùng bàn tay phải thay cho bàn tay trái và giữ nguyên các quy ước về chiều dòng điện và chiều của đường sức từ thì chiều của lực điện từ sẽ được xác định là chiều ngược lại với chiều ngón tay cái choãi ra. (cùng phương nhưng ngược chiều).</a:t>
            </a:r>
          </a:p>
        </p:txBody>
      </p:sp>
      <p:sp>
        <p:nvSpPr>
          <p:cNvPr id="7" name="Text Box 5"/>
          <p:cNvSpPr txBox="1">
            <a:spLocks noChangeArrowheads="1"/>
          </p:cNvSpPr>
          <p:nvPr/>
        </p:nvSpPr>
        <p:spPr bwMode="auto">
          <a:xfrm>
            <a:off x="2497329" y="-122500"/>
            <a:ext cx="6884356" cy="1104245"/>
          </a:xfrm>
          <a:prstGeom prst="horizontalScroll">
            <a:avLst/>
          </a:prstGeom>
          <a:solidFill>
            <a:schemeClr val="accent5">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a:t>
            </a:r>
            <a:r>
              <a:rPr lang="en-US" sz="2400" b="1" dirty="0" smtClean="0">
                <a:solidFill>
                  <a:srgbClr val="000066"/>
                </a:solidFill>
                <a:latin typeface="Times New Roman" panose="02020603050405020304" pitchFamily="18" charset="0"/>
                <a:cs typeface="Times New Roman" panose="02020603050405020304" pitchFamily="18" charset="0"/>
              </a:rPr>
              <a:t>30: BÀI TẬP VẬN DỤNG QUY TẮC NẮM TAY PHẢI VÀ QUY TẮC BÀN TAY TRÁI</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8" name="Rectangle 7"/>
          <p:cNvSpPr/>
          <p:nvPr/>
        </p:nvSpPr>
        <p:spPr>
          <a:xfrm>
            <a:off x="5655924" y="2328256"/>
            <a:ext cx="1137615" cy="461665"/>
          </a:xfrm>
          <a:prstGeom prst="rect">
            <a:avLst/>
          </a:prstGeom>
        </p:spPr>
        <p:txBody>
          <a:bodyPr wrap="square">
            <a:spAutoFit/>
          </a:bodyPr>
          <a:lstStyle/>
          <a:p>
            <a:r>
              <a:rPr lang="en-US" altLang="en-US"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Giải</a:t>
            </a:r>
            <a:r>
              <a:rPr lang="en-US" alt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vi-VN" sz="2400" dirty="0">
              <a:solidFill>
                <a:srgbClr val="FF0000"/>
              </a:solidFill>
            </a:endParaRPr>
          </a:p>
        </p:txBody>
      </p:sp>
    </p:spTree>
    <p:extLst>
      <p:ext uri="{BB962C8B-B14F-4D97-AF65-F5344CB8AC3E}">
        <p14:creationId xmlns:p14="http://schemas.microsoft.com/office/powerpoint/2010/main" val="5429542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652</Words>
  <Application>Microsoft Office PowerPoint</Application>
  <PresentationFormat>Widescreen</PresentationFormat>
  <Paragraphs>87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Cambria Math</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10</cp:revision>
  <dcterms:created xsi:type="dcterms:W3CDTF">2022-01-15T16:01:17Z</dcterms:created>
  <dcterms:modified xsi:type="dcterms:W3CDTF">2022-01-16T15:06:58Z</dcterms:modified>
</cp:coreProperties>
</file>